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9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427" r:id="rId2"/>
  </p:sldMasterIdLst>
  <p:sldIdLst>
    <p:sldId id="261" r:id="rId3"/>
    <p:sldId id="257" r:id="rId4"/>
    <p:sldId id="333" r:id="rId5"/>
    <p:sldId id="334" r:id="rId6"/>
    <p:sldId id="258" r:id="rId7"/>
    <p:sldId id="272" r:id="rId8"/>
    <p:sldId id="274" r:id="rId9"/>
    <p:sldId id="315" r:id="rId10"/>
    <p:sldId id="276" r:id="rId11"/>
    <p:sldId id="277" r:id="rId12"/>
    <p:sldId id="278" r:id="rId13"/>
    <p:sldId id="273" r:id="rId14"/>
    <p:sldId id="280" r:id="rId15"/>
    <p:sldId id="281" r:id="rId16"/>
    <p:sldId id="305" r:id="rId17"/>
    <p:sldId id="286" r:id="rId18"/>
    <p:sldId id="259" r:id="rId19"/>
    <p:sldId id="260" r:id="rId20"/>
    <p:sldId id="262" r:id="rId21"/>
    <p:sldId id="263" r:id="rId22"/>
    <p:sldId id="264" r:id="rId23"/>
    <p:sldId id="293" r:id="rId24"/>
    <p:sldId id="294" r:id="rId25"/>
    <p:sldId id="296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285" r:id="rId34"/>
    <p:sldId id="265" r:id="rId35"/>
    <p:sldId id="266" r:id="rId36"/>
    <p:sldId id="282" r:id="rId37"/>
    <p:sldId id="269" r:id="rId38"/>
    <p:sldId id="335" r:id="rId39"/>
    <p:sldId id="271" r:id="rId40"/>
    <p:sldId id="336" r:id="rId41"/>
    <p:sldId id="270" r:id="rId42"/>
    <p:sldId id="267" r:id="rId43"/>
    <p:sldId id="268" r:id="rId44"/>
    <p:sldId id="307" r:id="rId45"/>
    <p:sldId id="309" r:id="rId46"/>
    <p:sldId id="308" r:id="rId47"/>
    <p:sldId id="306" r:id="rId48"/>
    <p:sldId id="314" r:id="rId49"/>
    <p:sldId id="313" r:id="rId50"/>
    <p:sldId id="311" r:id="rId51"/>
    <p:sldId id="283" r:id="rId52"/>
    <p:sldId id="284" r:id="rId53"/>
    <p:sldId id="316" r:id="rId54"/>
    <p:sldId id="317" r:id="rId55"/>
    <p:sldId id="322" r:id="rId56"/>
    <p:sldId id="321" r:id="rId57"/>
    <p:sldId id="323" r:id="rId58"/>
    <p:sldId id="320" r:id="rId59"/>
    <p:sldId id="319" r:id="rId60"/>
    <p:sldId id="324" r:id="rId61"/>
    <p:sldId id="318" r:id="rId62"/>
    <p:sldId id="325" r:id="rId63"/>
    <p:sldId id="326" r:id="rId64"/>
    <p:sldId id="327" r:id="rId65"/>
    <p:sldId id="328" r:id="rId66"/>
    <p:sldId id="331" r:id="rId67"/>
    <p:sldId id="330" r:id="rId68"/>
    <p:sldId id="329" r:id="rId69"/>
    <p:sldId id="337" r:id="rId70"/>
    <p:sldId id="332" r:id="rId7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Kit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ziyaretçi sayısı değişim grafiği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Sayfa1!$A$2</c:f>
              <c:strCache>
                <c:ptCount val="1"/>
                <c:pt idx="0">
                  <c:v>2009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Sayfa1!$B$2</c:f>
              <c:numCache>
                <c:formatCode>#,##0</c:formatCode>
                <c:ptCount val="1"/>
                <c:pt idx="0">
                  <c:v>114000</c:v>
                </c:pt>
              </c:numCache>
            </c:numRef>
          </c:val>
        </c:ser>
        <c:ser>
          <c:idx val="1"/>
          <c:order val="1"/>
          <c:tx>
            <c:strRef>
              <c:f>Sayfa1!$A$3</c:f>
              <c:strCache>
                <c:ptCount val="1"/>
                <c:pt idx="0">
                  <c:v>2010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Sayfa1!$B$3</c:f>
              <c:numCache>
                <c:formatCode>#,##0</c:formatCode>
                <c:ptCount val="1"/>
                <c:pt idx="0">
                  <c:v>90000</c:v>
                </c:pt>
              </c:numCache>
            </c:numRef>
          </c:val>
        </c:ser>
        <c:ser>
          <c:idx val="2"/>
          <c:order val="2"/>
          <c:tx>
            <c:strRef>
              <c:f>Sayfa1!$A$4</c:f>
              <c:strCache>
                <c:ptCount val="1"/>
                <c:pt idx="0">
                  <c:v>2011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Sayfa1!$B$4</c:f>
              <c:numCache>
                <c:formatCode>#,##0</c:formatCode>
                <c:ptCount val="1"/>
                <c:pt idx="0">
                  <c:v>71000</c:v>
                </c:pt>
              </c:numCache>
            </c:numRef>
          </c:val>
        </c:ser>
        <c:ser>
          <c:idx val="3"/>
          <c:order val="3"/>
          <c:tx>
            <c:strRef>
              <c:f>Sayfa1!$A$5</c:f>
              <c:strCache>
                <c:ptCount val="1"/>
                <c:pt idx="0">
                  <c:v>2012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Sayfa1!$B$5</c:f>
              <c:numCache>
                <c:formatCode>#,##0</c:formatCode>
                <c:ptCount val="1"/>
                <c:pt idx="0">
                  <c:v>72000</c:v>
                </c:pt>
              </c:numCache>
            </c:numRef>
          </c:val>
        </c:ser>
        <c:ser>
          <c:idx val="4"/>
          <c:order val="4"/>
          <c:tx>
            <c:strRef>
              <c:f>Sayfa1!$A$6</c:f>
              <c:strCache>
                <c:ptCount val="1"/>
                <c:pt idx="0">
                  <c:v>2013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Sayfa1!$B$6</c:f>
              <c:numCache>
                <c:formatCode>#,##0</c:formatCode>
                <c:ptCount val="1"/>
                <c:pt idx="0">
                  <c:v>73000</c:v>
                </c:pt>
              </c:numCache>
            </c:numRef>
          </c:val>
        </c:ser>
        <c:ser>
          <c:idx val="5"/>
          <c:order val="5"/>
          <c:tx>
            <c:strRef>
              <c:f>Sayfa1!$A$7</c:f>
              <c:strCache>
                <c:ptCount val="1"/>
                <c:pt idx="0">
                  <c:v>2014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Sayfa1!$B$7</c:f>
              <c:numCache>
                <c:formatCode>#,##0</c:formatCode>
                <c:ptCount val="1"/>
                <c:pt idx="0">
                  <c:v>63000</c:v>
                </c:pt>
              </c:numCache>
            </c:numRef>
          </c:val>
        </c:ser>
        <c:ser>
          <c:idx val="6"/>
          <c:order val="6"/>
          <c:tx>
            <c:strRef>
              <c:f>Sayfa1!$A$8</c:f>
              <c:strCache>
                <c:ptCount val="1"/>
                <c:pt idx="0">
                  <c:v>2015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</a:schemeClr>
                </a:gs>
                <a:gs pos="75000">
                  <a:schemeClr val="accent1">
                    <a:lumMod val="60000"/>
                    <a:lumMod val="60000"/>
                    <a:lumOff val="40000"/>
                  </a:schemeClr>
                </a:gs>
                <a:gs pos="51000">
                  <a:schemeClr val="accent1">
                    <a:lumMod val="60000"/>
                    <a:alpha val="75000"/>
                  </a:schemeClr>
                </a:gs>
                <a:gs pos="100000">
                  <a:schemeClr val="accent1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Sayfa1!$B$8</c:f>
              <c:numCache>
                <c:formatCode>#,##0</c:formatCode>
                <c:ptCount val="1"/>
                <c:pt idx="0">
                  <c:v>43000</c:v>
                </c:pt>
              </c:numCache>
            </c:numRef>
          </c:val>
        </c:ser>
        <c:ser>
          <c:idx val="7"/>
          <c:order val="7"/>
          <c:tx>
            <c:strRef>
              <c:f>Sayfa1!$A$9</c:f>
              <c:strCache>
                <c:ptCount val="1"/>
                <c:pt idx="0">
                  <c:v>2016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75000">
                  <a:schemeClr val="accent2">
                    <a:lumMod val="60000"/>
                    <a:lumMod val="60000"/>
                    <a:lumOff val="40000"/>
                  </a:schemeClr>
                </a:gs>
                <a:gs pos="51000">
                  <a:schemeClr val="accent2">
                    <a:lumMod val="60000"/>
                    <a:alpha val="75000"/>
                  </a:schemeClr>
                </a:gs>
                <a:gs pos="100000">
                  <a:schemeClr val="accent2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Sayfa1!$B$9</c:f>
              <c:numCache>
                <c:formatCode>#,##0</c:formatCode>
                <c:ptCount val="1"/>
                <c:pt idx="0">
                  <c:v>49000</c:v>
                </c:pt>
              </c:numCache>
            </c:numRef>
          </c:val>
        </c:ser>
        <c:ser>
          <c:idx val="8"/>
          <c:order val="8"/>
          <c:tx>
            <c:strRef>
              <c:f>Sayfa1!$A$10</c:f>
              <c:strCache>
                <c:ptCount val="1"/>
                <c:pt idx="0">
                  <c:v>2017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0000"/>
                  </a:schemeClr>
                </a:gs>
                <a:gs pos="75000">
                  <a:schemeClr val="accent3">
                    <a:lumMod val="60000"/>
                    <a:lumMod val="60000"/>
                    <a:lumOff val="40000"/>
                  </a:schemeClr>
                </a:gs>
                <a:gs pos="51000">
                  <a:schemeClr val="accent3">
                    <a:lumMod val="60000"/>
                    <a:alpha val="75000"/>
                  </a:schemeClr>
                </a:gs>
                <a:gs pos="100000">
                  <a:schemeClr val="accent3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Sayfa1!$B$10</c:f>
              <c:numCache>
                <c:formatCode>#,##0</c:formatCode>
                <c:ptCount val="1"/>
                <c:pt idx="0">
                  <c:v>190000</c:v>
                </c:pt>
              </c:numCache>
            </c:numRef>
          </c:val>
        </c:ser>
        <c:ser>
          <c:idx val="9"/>
          <c:order val="9"/>
          <c:tx>
            <c:strRef>
              <c:f>Sayfa1!$A$11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0000"/>
                  </a:schemeClr>
                </a:gs>
                <a:gs pos="75000">
                  <a:schemeClr val="accent4">
                    <a:lumMod val="60000"/>
                    <a:lumMod val="60000"/>
                    <a:lumOff val="40000"/>
                  </a:schemeClr>
                </a:gs>
                <a:gs pos="51000">
                  <a:schemeClr val="accent4">
                    <a:lumMod val="60000"/>
                    <a:alpha val="75000"/>
                  </a:schemeClr>
                </a:gs>
                <a:gs pos="100000">
                  <a:schemeClr val="accent4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Sayfa1!$B$1</c:f>
              <c:strCache>
                <c:ptCount val="1"/>
                <c:pt idx="0">
                  <c:v>Ziyaretçi Sayısı</c:v>
                </c:pt>
              </c:strCache>
            </c:strRef>
          </c:cat>
          <c:val>
            <c:numRef>
              <c:f>Sayfa1!$B$11</c:f>
              <c:numCache>
                <c:formatCode>#,##0</c:formatCode>
                <c:ptCount val="1"/>
                <c:pt idx="0">
                  <c:v>153000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-401681008"/>
        <c:axId val="-401680464"/>
      </c:barChart>
      <c:catAx>
        <c:axId val="-40168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401680464"/>
        <c:crosses val="autoZero"/>
        <c:auto val="1"/>
        <c:lblAlgn val="ctr"/>
        <c:lblOffset val="100"/>
        <c:noMultiLvlLbl val="0"/>
      </c:catAx>
      <c:valAx>
        <c:axId val="-40168046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40168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886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888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4954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184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0771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782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8602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522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119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9954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180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0792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6378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925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994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840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9953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95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675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321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10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12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886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6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0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591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041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51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376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638B0E-5E5E-4DC4-A937-E751303D34A8}" type="datetimeFigureOut">
              <a:rPr lang="tr-TR" smtClean="0"/>
              <a:t>13.07.2020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DA9465-BCDE-4F9D-84F4-F4970441D6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164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  <p:sldLayoutId id="214748444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39.png"/><Relationship Id="rId7" Type="http://schemas.openxmlformats.org/officeDocument/2006/relationships/image" Target="../media/image6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9" y="619291"/>
            <a:ext cx="10764982" cy="5588557"/>
          </a:xfrm>
        </p:spPr>
      </p:pic>
    </p:spTree>
    <p:extLst>
      <p:ext uri="{BB962C8B-B14F-4D97-AF65-F5344CB8AC3E}">
        <p14:creationId xmlns:p14="http://schemas.microsoft.com/office/powerpoint/2010/main" val="25841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NEREDE YENİR?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1"/>
            <a:ext cx="3474026" cy="3589869"/>
          </a:xfrm>
        </p:spPr>
        <p:txBody>
          <a:bodyPr>
            <a:normAutofit/>
          </a:bodyPr>
          <a:lstStyle/>
          <a:p>
            <a:pPr algn="just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Mithat Usta Lokantası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Yöresel yemek ve kebap çeşitlerini    bulabileceğiniz, aynı zamanda kafe olarak da hizmet veren lokanta Diyarbakır Caddesi üzerinde yer almaktadır.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69" y="3231573"/>
            <a:ext cx="2634096" cy="226521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97" y="2491891"/>
            <a:ext cx="2923309" cy="185997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97" y="4557756"/>
            <a:ext cx="2923309" cy="158904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61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NEREDE YENİR?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Şehrin gürültüsünden uzak, tarihi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Haburman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Köprüsü’nün gölgesinde, Sinek Çayı’nın serinliğinde birbirinden leziz lezzetleri tadabileceğiniz, eğlenceli vakit geçirebileceğiniz kafe ve lokantalar bulunmaktadır.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6" y="3855027"/>
            <a:ext cx="2912917" cy="213013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855026"/>
            <a:ext cx="2964873" cy="213013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90" y="3855025"/>
            <a:ext cx="3373580" cy="221379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99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NEREDE YENİR?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0" y="2556932"/>
            <a:ext cx="4255393" cy="3496138"/>
          </a:xfrm>
        </p:spPr>
        <p:txBody>
          <a:bodyPr>
            <a:normAutofit lnSpcReduction="10000"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AKAY ŞELALE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 CAFE VE LOKANTA: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İşletme, kendine has ve mutlaka tadılması gereken ‘Şelale Kebabı’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nın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yanında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diğer kebap ve ızgara çeşitlerini yiyip, su sesleri eşliğinde çayınızı yudumlayabileceğiniz sessiz ve nezih bir ortam sunar.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6" y="2556932"/>
            <a:ext cx="2587781" cy="349613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37" y="2556932"/>
            <a:ext cx="2884867" cy="349613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196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NEREDE YENİR?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2" y="2621326"/>
            <a:ext cx="4319788" cy="3318936"/>
          </a:xfrm>
        </p:spPr>
        <p:txBody>
          <a:bodyPr/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KÖPRÜ KAFE: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Kebap çeşitlerini bulabileceğiniz, yemek sonrası işletmeye özel katmer tatlısını tadıp,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menengiç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kahvenizi yudumlayarak günün yorgunluğunu atabileceğiniz sessiz bir ortam sunar.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36" y="2621325"/>
            <a:ext cx="2331075" cy="331893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58" y="2631718"/>
            <a:ext cx="2506551" cy="331893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664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NEREDE YENİR?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2" y="2621326"/>
            <a:ext cx="3662964" cy="3318936"/>
          </a:xfrm>
        </p:spPr>
        <p:txBody>
          <a:bodyPr/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AŞİKAR&amp;GUSTO: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Canlı müzik eşliğinde yemeğinizi yiyip kahvenizi yudumlayabileceğiniz, yılın 12 ayı hizmet veren  bir işletmedir.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2" y="2511380"/>
            <a:ext cx="2897747" cy="342888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03" y="2508043"/>
            <a:ext cx="2756078" cy="34322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55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NEREDEN NE ALINIR?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1156424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/>
              <a:t>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Kuruyemiş pazarından yöreye özgü kuru üzüm, kuru biber dolması, pestil, ceviz, dut kurusu, salça, pekmez, sumak, susam, badem,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menengiç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kahvesi, nohut kavurması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alınabilir.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Bölge sınırını geçince tadı ve özelliği değişen  ilçeye özgü yetişen Çermik Biberini tatmalısınız.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17" y="3920612"/>
            <a:ext cx="4509429" cy="21118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095999" y="3920612"/>
            <a:ext cx="4905914" cy="21118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646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44857" y="787399"/>
            <a:ext cx="9601196" cy="41883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ÇERMİK LEZZET ROTASI</a:t>
            </a:r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7" y="1206235"/>
            <a:ext cx="10545027" cy="4860576"/>
          </a:xfr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75" y="2683438"/>
            <a:ext cx="382625" cy="30108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91" y="4307348"/>
            <a:ext cx="347724" cy="27361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15" y="4854585"/>
            <a:ext cx="347724" cy="273619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88" y="4444157"/>
            <a:ext cx="347724" cy="273619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72" y="3187971"/>
            <a:ext cx="347724" cy="273619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1606791" y="2458521"/>
            <a:ext cx="117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0000FF"/>
                </a:solidFill>
              </a:rPr>
              <a:t>Gelincik Dağı</a:t>
            </a:r>
            <a:endParaRPr lang="tr-TR" sz="1200" dirty="0">
              <a:solidFill>
                <a:srgbClr val="0000FF"/>
              </a:solidFill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976362" y="4069482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rgbClr val="0000FF"/>
                </a:solidFill>
              </a:rPr>
              <a:t>Aşikar Gusto</a:t>
            </a:r>
            <a:endParaRPr lang="tr-TR" sz="1200" dirty="0">
              <a:solidFill>
                <a:srgbClr val="0000FF"/>
              </a:solidFill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1891115" y="4187662"/>
            <a:ext cx="864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rgbClr val="0000FF"/>
                </a:solidFill>
              </a:rPr>
              <a:t>Şelale Park </a:t>
            </a:r>
            <a:endParaRPr lang="tr-TR" sz="1200" dirty="0">
              <a:solidFill>
                <a:srgbClr val="0000FF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1544083" y="5117376"/>
            <a:ext cx="955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rgbClr val="0000FF"/>
                </a:solidFill>
              </a:rPr>
              <a:t>Köprü Kafe </a:t>
            </a:r>
            <a:endParaRPr lang="tr-TR" sz="1200" dirty="0">
              <a:solidFill>
                <a:srgbClr val="0000FF"/>
              </a:solidFill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2323317" y="2978461"/>
            <a:ext cx="1077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rgbClr val="0000FF"/>
                </a:solidFill>
              </a:rPr>
              <a:t>Çermik Kalesi </a:t>
            </a:r>
            <a:endParaRPr lang="tr-TR" sz="1200" dirty="0">
              <a:solidFill>
                <a:srgbClr val="0000FF"/>
              </a:solidFill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25" y="3182590"/>
            <a:ext cx="347724" cy="273619"/>
          </a:xfrm>
          <a:prstGeom prst="rect">
            <a:avLst/>
          </a:prstGeom>
        </p:spPr>
      </p:pic>
      <p:sp>
        <p:nvSpPr>
          <p:cNvPr id="24" name="Metin kutusu 23"/>
          <p:cNvSpPr txBox="1"/>
          <p:nvPr/>
        </p:nvSpPr>
        <p:spPr>
          <a:xfrm>
            <a:off x="4566157" y="2905591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rgbClr val="0000FF"/>
                </a:solidFill>
              </a:rPr>
              <a:t>Mithat Usta </a:t>
            </a:r>
            <a:endParaRPr lang="tr-TR" sz="1200" dirty="0">
              <a:solidFill>
                <a:srgbClr val="0000F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12" y="2115436"/>
            <a:ext cx="851235" cy="7901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" y="3321799"/>
            <a:ext cx="1009619" cy="8583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48" y="3908081"/>
            <a:ext cx="1127404" cy="8767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4" y="4991394"/>
            <a:ext cx="840699" cy="8459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97" y="1548750"/>
            <a:ext cx="1007418" cy="8563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978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TARİHİ YAPILARI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03" y="2628900"/>
            <a:ext cx="5609142" cy="3317875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Metin kutusu 4"/>
          <p:cNvSpPr txBox="1"/>
          <p:nvPr/>
        </p:nvSpPr>
        <p:spPr>
          <a:xfrm>
            <a:off x="1459198" y="2622788"/>
            <a:ext cx="344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ÇERMİK KALESİ</a:t>
            </a:r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080655" y="3084453"/>
            <a:ext cx="4197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Çermik’in batısındaki tepe üzerinde yıkıntıları bulunan kalenin yapılış tarihi bilinmemektedir.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Yakın zamanda tarihi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kalenin çevre düzenlenmesi ve peyzaj 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çalışmaları başlatılacaktır.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HABURMAN KÖPRÜSÜ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3546763" cy="3318936"/>
          </a:xfrm>
        </p:spPr>
        <p:txBody>
          <a:bodyPr/>
          <a:lstStyle/>
          <a:p>
            <a:r>
              <a:rPr lang="tr-T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Artuklular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döneminde 1179 yılında inşa edilen </a:t>
            </a:r>
            <a:r>
              <a:rPr lang="tr-T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Haburman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Köprüsü, ilçenin batı çıkışında Sinek Çayı üzerinde bulunmaktadır. Köprü 107 m uzunluğunda ve 5,30 m genişliğindedir.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09" y="2508215"/>
            <a:ext cx="5426173" cy="360755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96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ULU CAMİ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180608" cy="3318936"/>
          </a:xfrm>
        </p:spPr>
        <p:txBody>
          <a:bodyPr/>
          <a:lstStyle/>
          <a:p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İlçenin batısında Kale Mahallesi’nde bulunmaktadır. 12. </a:t>
            </a:r>
            <a:r>
              <a:rPr lang="tr-T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yy’da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Artuklulardan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Fahreddin </a:t>
            </a:r>
            <a:r>
              <a:rPr lang="tr-T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Karaarslan’ın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yaptırdığı cami, bitişik iki camiden oluşmaktadır.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03" y="2695311"/>
            <a:ext cx="5121397" cy="342493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61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TARİHÇESİ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92382" y="2556932"/>
            <a:ext cx="3823854" cy="3064550"/>
          </a:xfrm>
        </p:spPr>
        <p:txBody>
          <a:bodyPr>
            <a:noAutofit/>
          </a:bodyPr>
          <a:lstStyle/>
          <a:p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Geçmişte birçok medeniyete ev sahipliği yapmış olan Çermik, Diyarbakır’ın kuzeybatısında yer alan şirin bir ilçemizdir. 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64" y="2442631"/>
            <a:ext cx="5517572" cy="377588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01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Çeteci Abdullah Paşa Medresesi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3505199" cy="3318936"/>
          </a:xfrm>
        </p:spPr>
        <p:txBody>
          <a:bodyPr>
            <a:normAutofit lnSpcReduction="10000"/>
          </a:bodyPr>
          <a:lstStyle/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Çermikli Çeteci Abdullah Paşa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tarafından Diyarbakır Valiliği zamanında,1756-1757 tarihlerinde, yapılmıştır.</a:t>
            </a:r>
          </a:p>
          <a:p>
            <a:pPr marL="0" indent="0">
              <a:buNone/>
            </a:pPr>
            <a:r>
              <a:rPr lang="tr-TR" dirty="0"/>
              <a:t>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81" y="2667433"/>
            <a:ext cx="5030584" cy="328991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63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SARAY HAMAMI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0" y="2556932"/>
            <a:ext cx="3920835" cy="3318936"/>
          </a:xfrm>
        </p:spPr>
        <p:txBody>
          <a:bodyPr>
            <a:normAutofit/>
          </a:bodyPr>
          <a:lstStyle/>
          <a:p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ve 17. yüzyıllarda yapılan hamam, dört kubbeli olarak ak mermerlerle ve kara taştan yapılmıştır.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2691245"/>
            <a:ext cx="5538354" cy="333548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2891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SİNEK ÇAYI KAYAALTI SIĞINAĞI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2" y="2556932"/>
            <a:ext cx="9601196" cy="1989310"/>
          </a:xfrm>
        </p:spPr>
        <p:txBody>
          <a:bodyPr>
            <a:normAutofit lnSpcReduction="10000"/>
          </a:bodyPr>
          <a:lstStyle/>
          <a:p>
            <a:pPr algn="just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Sinek Çayı yakınında keşfedilen bu sığınakta sürek avını yansıtan hayvan ve insan resimlerinin Anadolu’nun bilinen en eski resimleri olduğu tespit edilmiştir.</a:t>
            </a:r>
          </a:p>
          <a:p>
            <a:pPr algn="just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Resimlerde betimlenen 11 yaylı avcının, günümüzden 15000 ile 13000 yıl öncesinde yaşamış olduğu tahmin ediliyor.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4546242"/>
            <a:ext cx="3168204" cy="169178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73" y="4546242"/>
            <a:ext cx="3650713" cy="160163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8" y="4546242"/>
            <a:ext cx="3416072" cy="164464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250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KARAKAYA HANI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255393" cy="3367350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İlçe merkezinin  25 km. güneybatısında yer alan Karakaya Köyü’nde bulunmaktadır.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Avlusuz Selçuklu Hanlarının geç devir eseri olduğu  belirtilen Karakaya Hanı 13. yy sonları ile 14. yy başlarına tarihlenmektedir.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4" y="2556932"/>
            <a:ext cx="2678806" cy="336735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299" y="2556932"/>
            <a:ext cx="2743200" cy="336735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731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SİNAGOG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487213" cy="3367350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Yahudilerden kalma tamamen siyah ve beyaz bazalt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taşlardan yapılan 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Sinagog,  günümüzde ev olarak kullanılmaktadır.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Yapının üzerinde İbranice yazılı bir kitabe yer almaktadır. Kitabeden yapının, miladi 1416 tarihinde tamamlandığı anlaşılmaktadır.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1396" y="2450734"/>
            <a:ext cx="3586291" cy="379868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12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GELİNCİK DAĞI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3959179" cy="3418865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Görünüşüyle Kapadokya’yı andıran, göz kamaştırıcı güzelliğiyle insanları büyüleyen bu doğa harikası dağ , izleyenleri adete hayal alemine sürüklemektedir. 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Gelincik Dağının adını aldığı efsane de dinlenmeye değerdir.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65" y="2629946"/>
            <a:ext cx="5112379" cy="334585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010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GABAN KRAL YOLU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2" y="2556932"/>
            <a:ext cx="3611450" cy="3581793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Gelincik dağı eteklerinde yer alan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Gaban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Kral Yolu, tarihi Kral Yolu’nun  bir kolu olarak bilinmektedir.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Günümüzde hala kullanılmaktadır.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8" y="2556932"/>
            <a:ext cx="4687909" cy="358179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84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ŞEYHANDEDE ŞELALESİ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3753117" cy="3418865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İlçeye 33 km uzaklıktaki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Şeyhandede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Köyü’nde bulunan şelalenin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yüksekliği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metredir.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Yaz aylarında piknik yapanların vazgeçilmez adresidir.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15" y="2556933"/>
            <a:ext cx="5514764" cy="357341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973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YABANARDI ŞELALESİ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294030" cy="3341592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İlçeye 35 km uzaklıktaki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Yabanardı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köyünde bulunmaktadır.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metre yükseklikten akan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Yabanardı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Şelalesi doğal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güzelliği ve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metre derinliğindeki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göleti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ile nadide bir doğa harikasıdır.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85" y="2704563"/>
            <a:ext cx="5063813" cy="33758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92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SİNEK ÇAYI ŞELALESİ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1295400" y="2556932"/>
            <a:ext cx="9875879" cy="3318936"/>
          </a:xfrm>
        </p:spPr>
        <p:txBody>
          <a:bodyPr/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Yaz aylarında halkın piknik ve dinlenme amacıyla uğrak yerlerinden biri olan Sinek Çayı Şelalesi bahar aylarında yüksek debisinden dolayı rafting  yapmaya da uygundur.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3" y="3799268"/>
            <a:ext cx="3618964" cy="2076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3799268"/>
            <a:ext cx="3267746" cy="2076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39" y="3799268"/>
            <a:ext cx="2772368" cy="2076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406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‘Çermik’ sıcak su anlamına gelip; adını sınırları içerisinde yer alan kaplıcalardan almaktadır.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2" y="2665459"/>
            <a:ext cx="4367643" cy="3189096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5" y="2665459"/>
            <a:ext cx="4686300" cy="318909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672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GÖZ SUYU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5118278" cy="3318936"/>
          </a:xfrm>
        </p:spPr>
        <p:txBody>
          <a:bodyPr/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 yeşilliği ve su kaynaklarıyla bilinen ilçemizdeki bir diğer mesire alanı da Göz Suyudur.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Çermik Kaplıcalarına 5 dakika mesafede bulunan Göz suyu ve çevresinde dinlenmek ve eğlenmek  için bolca alan mevcuttur.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22" y="2556932"/>
            <a:ext cx="4986744" cy="331893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20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1" y="621523"/>
            <a:ext cx="9601196" cy="1303867"/>
          </a:xfrm>
        </p:spPr>
        <p:txBody>
          <a:bodyPr/>
          <a:lstStyle/>
          <a:p>
            <a:r>
              <a:rPr lang="tr-TR" dirty="0" smtClean="0"/>
              <a:t>FIRAT NEHRİ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90918" y="2434107"/>
            <a:ext cx="9505679" cy="1431311"/>
          </a:xfrm>
        </p:spPr>
        <p:txBody>
          <a:bodyPr>
            <a:normAutofit fontScale="70000" lnSpcReduction="20000"/>
          </a:bodyPr>
          <a:lstStyle/>
          <a:p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Eşsiz güzelliğiyle ziyaretçilerini bekleyen Fırat Nehri, turistik geziler yanında su sporları ve balıkçılık için de uygundur.</a:t>
            </a:r>
          </a:p>
          <a:p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Doğan köyü sınırlarında yer alan Atatürk Baraj Havzası yaz aylarında durgun su yapısıyla </a:t>
            </a:r>
            <a:r>
              <a:rPr lang="tr-T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Offshore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yarışları ve </a:t>
            </a:r>
            <a:r>
              <a:rPr lang="tr-T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race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sporları için uygun alandır.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918" y="3865418"/>
            <a:ext cx="7862161" cy="21656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09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" y="657921"/>
            <a:ext cx="10537903" cy="5531005"/>
          </a:xfrm>
          <a:effectLst>
            <a:softEdge rad="317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7383" y="4097522"/>
            <a:ext cx="347895" cy="27375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7486" y="4164426"/>
            <a:ext cx="347895" cy="27375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8840" y="2371812"/>
            <a:ext cx="347895" cy="273753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883" y="2680428"/>
            <a:ext cx="347895" cy="273753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5794747" y="2538895"/>
            <a:ext cx="117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00"/>
                </a:solidFill>
              </a:rPr>
              <a:t>Gelincik Dağı</a:t>
            </a:r>
            <a:endParaRPr lang="tr-TR" sz="1200" dirty="0">
              <a:solidFill>
                <a:srgbClr val="FFFF0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786735" y="2834621"/>
            <a:ext cx="1039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rgbClr val="FFFF00"/>
                </a:solidFill>
              </a:rPr>
              <a:t>Çermik Kalesi</a:t>
            </a:r>
            <a:endParaRPr lang="tr-TR" sz="1200" dirty="0">
              <a:solidFill>
                <a:srgbClr val="FFFF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5515381" y="4097522"/>
            <a:ext cx="1248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>
                <a:solidFill>
                  <a:srgbClr val="FFFF00"/>
                </a:solidFill>
              </a:rPr>
              <a:t>Yabanardı</a:t>
            </a:r>
            <a:r>
              <a:rPr lang="tr-TR" sz="1200" dirty="0" smtClean="0">
                <a:solidFill>
                  <a:srgbClr val="FFFF00"/>
                </a:solidFill>
              </a:rPr>
              <a:t> Şelalesi</a:t>
            </a:r>
            <a:endParaRPr lang="tr-TR" sz="1200" dirty="0">
              <a:solidFill>
                <a:srgbClr val="FFFF00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3928650" y="3853975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>
                <a:solidFill>
                  <a:srgbClr val="FFFF00"/>
                </a:solidFill>
              </a:rPr>
              <a:t>Şeyhandede</a:t>
            </a:r>
            <a:r>
              <a:rPr lang="tr-TR" sz="1200" dirty="0" smtClean="0">
                <a:solidFill>
                  <a:srgbClr val="FFFF00"/>
                </a:solidFill>
              </a:rPr>
              <a:t> Şelalesi</a:t>
            </a:r>
            <a:endParaRPr lang="tr-TR" sz="1200" dirty="0">
              <a:solidFill>
                <a:srgbClr val="FFFF0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6283" y="2474434"/>
            <a:ext cx="347895" cy="273753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7656191" y="2243974"/>
            <a:ext cx="789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rgbClr val="FFFF00"/>
                </a:solidFill>
              </a:rPr>
              <a:t>Kaplıcalar</a:t>
            </a:r>
            <a:endParaRPr lang="tr-TR" sz="1200" dirty="0">
              <a:solidFill>
                <a:srgbClr val="FFFF00"/>
              </a:solidFill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3438" y="1957502"/>
            <a:ext cx="347895" cy="273753"/>
          </a:xfrm>
          <a:prstGeom prst="rect">
            <a:avLst/>
          </a:prstGeom>
        </p:spPr>
      </p:pic>
      <p:sp>
        <p:nvSpPr>
          <p:cNvPr id="19" name="Metin kutusu 18"/>
          <p:cNvSpPr txBox="1"/>
          <p:nvPr/>
        </p:nvSpPr>
        <p:spPr>
          <a:xfrm>
            <a:off x="5599187" y="1747636"/>
            <a:ext cx="116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>
                <a:solidFill>
                  <a:srgbClr val="FFFF00"/>
                </a:solidFill>
              </a:rPr>
              <a:t>Kayaaltı</a:t>
            </a:r>
            <a:r>
              <a:rPr lang="tr-TR" sz="1200" dirty="0" smtClean="0">
                <a:solidFill>
                  <a:srgbClr val="FFFF00"/>
                </a:solidFill>
              </a:rPr>
              <a:t> Sığınağı</a:t>
            </a:r>
            <a:endParaRPr lang="tr-TR" sz="1200" dirty="0">
              <a:solidFill>
                <a:srgbClr val="FFFF00"/>
              </a:solidFill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-1141778" y="736630"/>
            <a:ext cx="9601196" cy="4188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ÇERMİK TURİZM ROTASI</a:t>
            </a:r>
            <a:endParaRPr lang="tr-T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9" y="3357753"/>
            <a:ext cx="347895" cy="27375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32" y="3397852"/>
            <a:ext cx="347502" cy="27434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66682" y="3566172"/>
            <a:ext cx="1017431" cy="28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00"/>
                </a:solidFill>
              </a:rPr>
              <a:t>Atatürk Barajı</a:t>
            </a:r>
            <a:endParaRPr lang="tr-TR" sz="1200" dirty="0">
              <a:solidFill>
                <a:srgbClr val="FFFF00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21" y="2422192"/>
            <a:ext cx="845328" cy="5672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83" y="4505083"/>
            <a:ext cx="829625" cy="5530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912" y="4371275"/>
            <a:ext cx="850835" cy="5721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03" y="2733752"/>
            <a:ext cx="735986" cy="4816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30" y="1426870"/>
            <a:ext cx="860722" cy="4143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İçerik Yer Tutucusu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58" y="3082139"/>
            <a:ext cx="761414" cy="4707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8" name="Metin kutusu 27"/>
          <p:cNvSpPr txBox="1"/>
          <p:nvPr/>
        </p:nvSpPr>
        <p:spPr>
          <a:xfrm>
            <a:off x="4440297" y="3393754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Karakaya Hanı</a:t>
            </a:r>
            <a:endParaRPr lang="tr-TR" sz="1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Resim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82" y="2923254"/>
            <a:ext cx="850837" cy="5605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6184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ÇERMİK’TE TERMAL TURİZM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6246" y="2473805"/>
            <a:ext cx="5095009" cy="3318936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Turizmi Teşvik Kanunu 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uyarınca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dilmiş olan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adet termal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urizm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erkezinden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Çermik Kaplıcaları, 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ilçe merkezinin </a:t>
            </a:r>
            <a:r>
              <a:rPr lang="tr-TR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tr-T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amambaşı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evkiinde 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ulunmaktadır</a:t>
            </a:r>
            <a:r>
              <a:rPr lang="tr-T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2800" dirty="0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82" y="2593263"/>
            <a:ext cx="4499264" cy="333456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5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ÇERMİK’TE TERMAL TURİZM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180608" cy="3318936"/>
          </a:xfrm>
        </p:spPr>
        <p:txBody>
          <a:bodyPr>
            <a:normAutofit fontScale="92500"/>
          </a:bodyPr>
          <a:lstStyle/>
          <a:p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Melike Belkıs Kaplıcaları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olarak isimlendirilen kaplıcalar, tedavi özellikleri ve niteliği bakımından dünyanın en iyi kaplıcalarından biri olup tarihin çok eski dönemlerinden beri insanlığa şifa dağıtmaya devam etmektedir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27" y="2556932"/>
            <a:ext cx="4156364" cy="345731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656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ÇERMİK’TE TERMAL TURİZM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3785754" cy="3318936"/>
          </a:xfrm>
        </p:spPr>
        <p:txBody>
          <a:bodyPr>
            <a:normAutofit fontScale="92500"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Kaplıcalar, Belediye tarafından işletilmektedir. “Büyük Paşa” ve “Küçük Paşa” denilen tarihi hamamların yanında iki adet localı ve bir adet “Özel Aile Kabinleri” olmak üzere beş ayrı binada hizmet verilmektedir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83" y="2556932"/>
            <a:ext cx="5688642" cy="353163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727" y="3206257"/>
            <a:ext cx="499228" cy="41790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467" y="3867180"/>
            <a:ext cx="397573" cy="3492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140" y="3738319"/>
            <a:ext cx="398873" cy="402341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0136460" y="3206257"/>
            <a:ext cx="1315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Küçük Paşa</a:t>
            </a:r>
            <a:endParaRPr lang="tr-TR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9772196" y="3916541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Büyük Paşa</a:t>
            </a:r>
            <a:endParaRPr lang="tr-TR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9322420" y="3596247"/>
            <a:ext cx="148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Özel Aile Kabinleri</a:t>
            </a:r>
            <a:endParaRPr lang="tr-TR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9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ÇERMİK’TE TERMAL TURİZM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1226" y="2579233"/>
            <a:ext cx="2763643" cy="3319761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Misafirlerimize daha kaliteli hizmet vermek adına 2018 yılında yenilenen tesislerimiz daha modern bir görünüme kavuşturulmuştur.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4" y="2579233"/>
            <a:ext cx="2899317" cy="339947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34" y="2579232"/>
            <a:ext cx="3497998" cy="170283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34" y="4463790"/>
            <a:ext cx="3497998" cy="151491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101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4000" dirty="0"/>
              <a:t>ÇERMİK’TE TERMAL TURİZM</a:t>
            </a:r>
            <a:endParaRPr lang="tr-T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5562599" cy="3318936"/>
          </a:xfrm>
        </p:spPr>
        <p:txBody>
          <a:bodyPr>
            <a:normAutofit fontScale="92500"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Termal tesisin bulunduğu alan yakınlarında 1130 yatak kapasitesine sahip 29’u otel ve 11’i pansiyon olmak üzere toplam 40 adet konaklama tesisi bulunmakta ve özellikle yaz aylarında doluluk oranları % 100’lere ulaşmaktadır. 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yıllarda yapımı tamamlanan modern konaklama tesisleri ile konaklama alanında büyük bir atılım gerçekleştirilmiştir.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36" y="2556931"/>
            <a:ext cx="4229100" cy="311650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24486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ÇERMİK’TE TERMAL TURİZM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5190" y="2612688"/>
            <a:ext cx="5108019" cy="3318936"/>
          </a:xfrm>
        </p:spPr>
        <p:txBody>
          <a:bodyPr>
            <a:normAutofit fontScale="92500"/>
          </a:bodyPr>
          <a:lstStyle/>
          <a:p>
            <a:r>
              <a:rPr lang="tr-T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Helinamın</a:t>
            </a:r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Termal Tatil Köyü: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1+1, 2+1 oda seçeneği, 488 Oda kapasitesi ile oda konaklama (Devre mülk) hizmeti veren tesis; tüm odalarında termal su hizmeti sunmaktadır. İlçe merkezine 2 km uzaklıktadır. Projesinde yer alan bölümlerin tamamlanması halinde dünyanın en büyük ve kapsamlı tatil köyü olma özelliğine kavuşacaktır.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27" y="2612688"/>
            <a:ext cx="4641271" cy="319709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10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ÇERMİK’TE TERMAL TURİZM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003963" cy="3318936"/>
          </a:xfrm>
        </p:spPr>
        <p:txBody>
          <a:bodyPr>
            <a:normAutofit lnSpcReduction="10000"/>
          </a:bodyPr>
          <a:lstStyle/>
          <a:p>
            <a:r>
              <a:rPr lang="tr-T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Gıran</a:t>
            </a:r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Park Termal Otel: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Hamambaşı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mevkiinde yer alan 4 yıldızlı termal otel bünyesinde Türk Hamamı,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Sauna, Tuz Odası, Buhar Odası, Çamur Banyosu, Özel banyolar ve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restaurant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hizmeti sunmaktadır.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91" y="2649682"/>
            <a:ext cx="5766954" cy="322618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389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Geçmişten günümüze birçok medeniyete ev sahipliği yapan ilçemizin tarihinin milattan önce 15000-13000 yıllarına dayandığı tahmin edilmektedir.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7282" y="2567349"/>
            <a:ext cx="4319869" cy="31892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2699038"/>
            <a:ext cx="4395354" cy="29132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822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ÇERMİK’TE TERMAL TURİZM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1295401" y="2556932"/>
            <a:ext cx="2897458" cy="3318936"/>
          </a:xfrm>
        </p:spPr>
        <p:txBody>
          <a:bodyPr>
            <a:normAutofit/>
          </a:bodyPr>
          <a:lstStyle/>
          <a:p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Kaplıcaların ziyaretçi sayısının yıllara göre değişim tablosu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afik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01162"/>
              </p:ext>
            </p:extLst>
          </p:nvPr>
        </p:nvGraphicFramePr>
        <p:xfrm>
          <a:off x="5308968" y="2556932"/>
          <a:ext cx="5587630" cy="3318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8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ÇERMİK’TE TERMAL TURİZM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11311" y="2556932"/>
            <a:ext cx="3671454" cy="3318936"/>
          </a:xfrm>
        </p:spPr>
        <p:txBody>
          <a:bodyPr/>
          <a:lstStyle/>
          <a:p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aplıcaların su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ıcaklığı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ºc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olup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avsiye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dilen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ullanım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üresi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kürdür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Kaplıca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suyunun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rubu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odyumlu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bikarbonatlı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klorlu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sülfatlı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iyotlu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bromürlü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yodürlü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ükürtlüdür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71" y="2556932"/>
            <a:ext cx="4920527" cy="356408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659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ÇERMİK’TE TERMAL TURİZM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1295402" y="2556932"/>
            <a:ext cx="4159826" cy="3318936"/>
          </a:xfrm>
        </p:spPr>
        <p:txBody>
          <a:bodyPr>
            <a:noAutofit/>
          </a:bodyPr>
          <a:lstStyle/>
          <a:p>
            <a:r>
              <a:rPr lang="tr-TR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Kaplıca </a:t>
            </a:r>
            <a:r>
              <a:rPr lang="tr-TR" sz="2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suyu en son </a:t>
            </a:r>
            <a:r>
              <a:rPr lang="tr-TR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05.04.2005 </a:t>
            </a:r>
            <a:r>
              <a:rPr lang="tr-TR" sz="2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tarihinde </a:t>
            </a:r>
            <a:r>
              <a:rPr lang="tr-TR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1192 </a:t>
            </a:r>
            <a:r>
              <a:rPr lang="tr-TR" sz="2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protokol numarasıyla </a:t>
            </a:r>
            <a:r>
              <a:rPr lang="tr-TR" sz="21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Sağlık Bakanlığı Refik Saydam </a:t>
            </a:r>
            <a:r>
              <a:rPr lang="tr-TR" sz="21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Hıfzısıhha</a:t>
            </a:r>
            <a:r>
              <a:rPr lang="tr-TR" sz="21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Merkezi Başkanlığı Çevre Sağlığı Araştırma Müdürlüğü </a:t>
            </a:r>
            <a:r>
              <a:rPr lang="tr-TR" sz="2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tarafından analiz </a:t>
            </a:r>
            <a:r>
              <a:rPr lang="tr-TR" sz="2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edilmiştir.Analiz</a:t>
            </a:r>
            <a:r>
              <a:rPr lang="tr-TR" sz="2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sonuçlarına göre çeşitli rahatsızlıklarda iyileştirici etkisi olduğu kanıtlanmıştır.</a:t>
            </a:r>
            <a:endParaRPr lang="tr-TR" sz="21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2556932"/>
            <a:ext cx="4343400" cy="3531372"/>
          </a:xfrm>
          <a:prstGeom prst="rect">
            <a:avLst/>
          </a:prstGeom>
          <a:effectLst>
            <a:glow rad="1397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89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DÜNYA’DA TERMAL TURİZM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Avrupa kaplıcaları tarih boyunca korunmuş, geliştirilerek çağdaş kaplıca ve sağlıklı yaşam şehirleri yaratılmıştır.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Termal turizm diğer turizm çeşitleri ile entegre geliştirilmiş, termal tesisler turizm kompleksi şeklinde dizayn edilmiştir.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Termal turizmin en güzel örnekleri olarak; Almanya (Baden Baden) Macaristan (Budapeşte) Çek Cumhuriyeti (Karlovy Vary) Tayland gösterilebilir.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35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1" y="956374"/>
            <a:ext cx="9601196" cy="473181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BADEN </a:t>
            </a:r>
            <a:r>
              <a:rPr lang="tr-TR" dirty="0" err="1" smtClean="0"/>
              <a:t>BADEN</a:t>
            </a:r>
            <a:r>
              <a:rPr lang="tr-TR" dirty="0" smtClean="0"/>
              <a:t> (Almanya)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459865"/>
            <a:ext cx="4036453" cy="3416003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Termal Kent Konseptiyle tasarlanmış olan Baden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Baden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şehrinde tedavi amaçlı ortak kür merkezleri kurulmuş, bu merkezler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wellness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(rahatlama) ürünleri (açık alan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havuzları,SPA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Merkezleri)ile entegre geliştirilmiştir.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6" y="2665927"/>
            <a:ext cx="5293216" cy="334850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64804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BADEN </a:t>
            </a:r>
            <a:r>
              <a:rPr lang="tr-TR" dirty="0" err="1"/>
              <a:t>BADEN</a:t>
            </a:r>
            <a:r>
              <a:rPr lang="tr-TR" dirty="0"/>
              <a:t> </a:t>
            </a:r>
            <a:r>
              <a:rPr lang="tr-TR" dirty="0" smtClean="0"/>
              <a:t>(Almanya)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3302357" cy="3318936"/>
          </a:xfrm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Ayrıca spor turizmi (Golf) ile entegre çalışılarak ziyaretçilerin konaklama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sürelerinin ve döviz getirisinin 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arttırılması amaçlanmıştır.</a:t>
            </a:r>
            <a:r>
              <a:rPr lang="tr-TR" dirty="0"/>
              <a:t> 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61" y="2655074"/>
            <a:ext cx="5234525" cy="312265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36940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923941"/>
          </a:xfrm>
        </p:spPr>
        <p:txBody>
          <a:bodyPr/>
          <a:lstStyle/>
          <a:p>
            <a:r>
              <a:rPr lang="tr-TR" dirty="0" smtClean="0"/>
              <a:t>BUDAPEŞTE (Macaristan)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087968" cy="3318936"/>
          </a:xfrm>
        </p:spPr>
        <p:txBody>
          <a:bodyPr/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Budapeşte’de bulunan tarihi termal havuzlar zaman içerisinde tarihi dokusu bozulmadan geliştirilerek çeşitli amaçlara hizmet veren birer Termal Kent Konseptine dönüştürülmüşlerdir.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6932"/>
            <a:ext cx="4657859" cy="305720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14359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KARLOVY VARY (Çek Cumhuriyeti)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0" y="2556932"/>
            <a:ext cx="3804633" cy="3318936"/>
          </a:xfrm>
        </p:spPr>
        <p:txBody>
          <a:bodyPr>
            <a:normAutofit fontScale="92500"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 Bin nüfuslu küçük bir şehir olan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Karlovy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Vary dünyanın en önemli kaplıca kenti olarak gösterilmekte. Başta Mustafa Kemal ATATÜRK olmak üzere bir çok ünlünün şifa bulmak amacıyla ziyaret ettiği şehir olarak da biliniyor.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2" y="2556931"/>
            <a:ext cx="5293217" cy="347883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52746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2" y="746976"/>
            <a:ext cx="9601196" cy="540911"/>
          </a:xfrm>
        </p:spPr>
        <p:txBody>
          <a:bodyPr>
            <a:normAutofit fontScale="90000"/>
          </a:bodyPr>
          <a:lstStyle/>
          <a:p>
            <a:r>
              <a:rPr lang="tr-TR" dirty="0"/>
              <a:t>DÜNYA’DA TERMAL TURİZM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Termal kent konseptinin benimsenmesi, ortak kür merkezlerinin ve bunları tamamlayıcı ‘kür parkları’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nın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kurulması.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Termal kent planlamasında ‘kür merkezi, kür parkı ve termal otel’ entegrasyonunun sağlanması.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Termal kentlerin alternatif turizm türleri ile desteklenerek ‘Termal Destinasyonlar’ oluşturulması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Termal sağlık ve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wellness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ürünlerine önem verilm</a:t>
            </a:r>
            <a:r>
              <a:rPr lang="tr-TR" dirty="0" smtClean="0"/>
              <a:t>esi 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493949" y="1558344"/>
            <a:ext cx="923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Termal Turizm Planlaması Yapılırken Öne Çıkarılması Gerekenler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06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SWOT ANALİZİ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Etkili ve uygulanabilir bir planlama yapabilmenin temel koşulu SWOT analizi yapmaktır.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Mevcut durumumuzun fotoğrafını bütün olarak görmemizi sağlayan SWOT analizi; güçlü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önlerimizin, zayıf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önlerimizin, fırsatlarımızın ve olası tehditlerimizin tespiti ile gerçekçi bir planlama yapmamızı sağlar.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4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1436" y="852054"/>
            <a:ext cx="9725891" cy="3111885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Tarihte </a:t>
            </a:r>
            <a:r>
              <a:rPr lang="tr-T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Aberna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olarak da bilinen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Çermik, </a:t>
            </a: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eşsiz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ilgi çekici tarihi eserleri, bol su ve yeşilin egemen olduğu doğası, peribacalarını andıran gelincik dağı ve en önemlisi birçok derde deva kaplıcalarıyla meşhur bir ilçedir.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1" y="3384887"/>
            <a:ext cx="2954481" cy="210367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63" y="3384887"/>
            <a:ext cx="2899064" cy="210367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93" y="3384887"/>
            <a:ext cx="3155518" cy="210367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48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4" y="0"/>
            <a:ext cx="9601196" cy="523283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SWOT ANALİZİ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313729"/>
              </p:ext>
            </p:extLst>
          </p:nvPr>
        </p:nvGraphicFramePr>
        <p:xfrm>
          <a:off x="463638" y="523282"/>
          <a:ext cx="11243258" cy="590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1629"/>
                <a:gridCol w="5621629"/>
              </a:tblGrid>
              <a:tr h="544744">
                <a:tc>
                  <a:txBody>
                    <a:bodyPr/>
                    <a:lstStyle/>
                    <a:p>
                      <a:r>
                        <a:rPr lang="tr-TR" dirty="0" smtClean="0"/>
                        <a:t>GÜÇLÜ YANLAR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ZAYIF YANLAR</a:t>
                      </a:r>
                      <a:endParaRPr lang="tr-TR" dirty="0"/>
                    </a:p>
                  </a:txBody>
                  <a:tcPr/>
                </a:tc>
              </a:tr>
              <a:tr h="21522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Kükürt oranı bakımından</a:t>
                      </a: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 yüksek seviyedeki sulardan biridir.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Termal otellerin ve pansiyonların bulunduğu alandadır.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Algılana bilirliği yüksek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Zengin Tarih, Kültür ve Tabiat Varlıkları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r-TR" sz="1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r-TR" sz="1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Şehir alanına uzak olması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Şehir içi ulaşımının sürekli  olmaması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 yapı sorunu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Şehirler arası ulaşım</a:t>
                      </a: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ağında bulunmayışı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Turizm sektöründe çalışacak kalifiye eleman eksikliği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11874"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FIRSATLAR</a:t>
                      </a:r>
                      <a:endParaRPr lang="tr-TR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TEHDİTLER</a:t>
                      </a:r>
                      <a:endParaRPr lang="tr-TR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79440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ay turizm yapma olanağı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</a:t>
                      </a: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 aylarında tesislerde yüksek doluluk oranına ulaşılması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Diğer alternatif turizm türleri ile kolay entegrasyon oluşturarak bölgesel dengeli turizm gelişmesinin sağlanması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Yatırıma destek verilen kalkınmada öncelikli illerden  birinde bulunması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İlçede Yüksekokul bulunması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Sosyal Güvenlik Kurumu (SGK), tarafından ücreti karşılanmayan oteller</a:t>
                      </a:r>
                      <a:r>
                        <a:rPr lang="tr-TR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içerisinde bulunmayışı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Termal turizmin bilinçli</a:t>
                      </a: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yapılmaması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Tanıtım</a:t>
                      </a: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sorunu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Sektörün ekonomik açıdan yeterince desteklenmemesi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Termal suyun kirlenmesi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Terör olayları nedeniyle olumsuz algının oluşması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r-TR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5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TERMAL TURİZM GELİRİNİ ARTTIRMAK İÇİN NELER YAPILABİLİR?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Turizm gelirlerini arttırmak ve ilçemizi Termal Turizm konusunda bilinen bir yere dönüştürmek için kısa, orta ve uzun vadede tedbirler alınmalı, eylem planları hazırlanarak faaliyete geçirilmelidir. </a:t>
            </a:r>
            <a:endParaRPr lang="tr-T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84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KISA VADEDE YAPILASI GEREKENLER (1-6 AY)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İlçenin jeotermal potansiyelinin tanıtımı yapılarak (Reklam panoları, el broşürleri, afişler vb.) termal turizm konusunda farkındalık yaratılmalıdır.</a:t>
            </a:r>
          </a:p>
          <a:p>
            <a:r>
              <a:rPr lang="tr-TR" dirty="0" smtClean="0"/>
              <a:t>Termal tesisin temizlik, bakım, onarım vb. işleri belediyenin kendi personelinden alınmalı, belediye bünyesinde kurulacak şirkete devredilerek işletilmeli ve denetlenebilmelidir.</a:t>
            </a:r>
          </a:p>
          <a:p>
            <a:r>
              <a:rPr lang="tr-TR" dirty="0" smtClean="0"/>
              <a:t>Termal tesiste görevli personeller ve tesis çevresinde işletmesi bulunan esnaflar termal turizm konusunda eğitilmelidir.</a:t>
            </a:r>
          </a:p>
          <a:p>
            <a:r>
              <a:rPr lang="tr-TR" dirty="0" smtClean="0"/>
              <a:t>Şehrin çeşitli yerlerine termal tesis yönlendirme tabelaları yerleştirilmelidir.</a:t>
            </a:r>
          </a:p>
          <a:p>
            <a:endParaRPr lang="tr-TR" dirty="0" smtClean="0"/>
          </a:p>
          <a:p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4905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KISA VADEDE YAPILASI </a:t>
            </a:r>
            <a:r>
              <a:rPr lang="tr-TR" dirty="0" smtClean="0"/>
              <a:t>GEREKENLER (1-6 AY)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/>
              <a:t>Ş</a:t>
            </a:r>
            <a:r>
              <a:rPr lang="tr-TR" dirty="0" smtClean="0"/>
              <a:t>ehirlerarası ulaşım ağında bulunmaması nedeniyle ilçenin tanıtımı istenilen seviyede değildir. Elazığ-Diyarbakır ve Diyarbakır-Şanlıurfa karayolunun çeşitli noktalarına ilçenin tanıtımını yapan ve termal turizmin önemini anlatan yönlendirme tabelaları yerleştirilmelidir.</a:t>
            </a:r>
          </a:p>
          <a:p>
            <a:r>
              <a:rPr lang="tr-TR" dirty="0" smtClean="0"/>
              <a:t>Mevcut Rekreasyon alanının bakım ve onarımı yapılarak ziyaretçilerin tedavi süreleri dışında kalan vakitlerini değerlendirecekleri alanlar yaratılmalıdır.</a:t>
            </a:r>
          </a:p>
          <a:p>
            <a:r>
              <a:rPr lang="tr-TR" dirty="0" smtClean="0"/>
              <a:t>Tedavi amaçlı gelen insanları ilçenin tarihi ve doğal güzellikleri konusunda bilgilendirecek ve yönlendirecek çalışmalar yapılmalıdır. (Turizm Rotası oluşturulmalıdır.)</a:t>
            </a:r>
          </a:p>
          <a:p>
            <a:r>
              <a:rPr lang="tr-TR" dirty="0" smtClean="0"/>
              <a:t>Ziyaretçilere yönelik rehberlik faaliyetlerine önem verilmelidir.</a:t>
            </a:r>
          </a:p>
          <a:p>
            <a:r>
              <a:rPr lang="tr-TR" dirty="0" smtClean="0"/>
              <a:t>Konaklama ve turizm tesislerinin atıklarının düzenli olarak toplanması ve bölge dışına çıkarılması için önlemler alınmalıdır.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79844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KISA VADEDE YAPILASI GEREKENLER (1-6 AY)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Termal suyun sağlık açısından önemine vurgu yapan, banyo kültüründen  vazgeçirmeye yönelik çalışmalar yapılmalıdır.</a:t>
            </a:r>
          </a:p>
          <a:p>
            <a:r>
              <a:rPr lang="tr-TR" dirty="0" smtClean="0"/>
              <a:t>Sağlık turizmi alanında gerçekleştirilen kongre ve fuarlara mutlaka temsilciler gönderilmeli, ilçemizin tanıtımı yapılmalıdır.</a:t>
            </a:r>
          </a:p>
          <a:p>
            <a:r>
              <a:rPr lang="tr-TR" dirty="0" smtClean="0"/>
              <a:t>Avrupa’da yaşayan Türk vatandaşlarına yönelik pazarlama stratejileri geliştirilmelidir.</a:t>
            </a:r>
          </a:p>
          <a:p>
            <a:r>
              <a:rPr lang="tr-TR" dirty="0" smtClean="0"/>
              <a:t>Tesislerin, özellikle sağlık personeli bakımından devlet tarafından desteklenmesi için çalışmalar yapılmalıdır.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5064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ORTA VADEDE YAPILMASI GEREKENLER (6 AY- 2 YIL)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2" y="2556931"/>
            <a:ext cx="3714480" cy="4011294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Dicle Üniversitesinin Tedavi Birimi olarak hizmet vermiş </a:t>
            </a:r>
            <a:r>
              <a:rPr lang="tr-TR" b="1" dirty="0" smtClean="0"/>
              <a:t>Fizik </a:t>
            </a:r>
            <a:r>
              <a:rPr lang="tr-TR" b="1" dirty="0"/>
              <a:t>Tedavi ve Rehabilitasyon A.B.D. Çermik Kaplıcaları </a:t>
            </a:r>
            <a:r>
              <a:rPr lang="tr-TR" b="1" dirty="0" smtClean="0"/>
              <a:t>Biriminin</a:t>
            </a:r>
            <a:r>
              <a:rPr lang="tr-TR" dirty="0" smtClean="0"/>
              <a:t> tekrar açılması için Üniversite ile gerekli görüşmeler gerçekleştirilmelidir.</a:t>
            </a:r>
          </a:p>
          <a:p>
            <a:pPr marL="0" indent="0">
              <a:buNone/>
            </a:pPr>
            <a:r>
              <a:rPr lang="tr-TR" dirty="0" smtClean="0"/>
              <a:t>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96" y="2556931"/>
            <a:ext cx="5499279" cy="356053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1646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ORTA VADEDE YAPILMASI GEREKENLER (6 AY- 2 YIL)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/>
              <a:t>Hastaneden rapor alarak tedavi amaçlı gelen hastaların tedavi masraflarının  devlet sigortası veya özel sigorta kapsamına alınması için girişimlerde bulunulmalıdır.</a:t>
            </a:r>
          </a:p>
          <a:p>
            <a:r>
              <a:rPr lang="tr-TR" dirty="0"/>
              <a:t>Daha kaliteli bir hizmet ve müşteri memnuniyeti için konaklama tesislerinin bakım ve yenileme çalışmaları yapılmalı, işletmeciler bilinçlendirilerek teşvik edilmelidir. </a:t>
            </a:r>
          </a:p>
          <a:p>
            <a:r>
              <a:rPr lang="tr-TR" dirty="0"/>
              <a:t>Kalifiye eleman temini konusunda ilçede bulunan Meslek Yüksekokulu ve Çok Programlı Meslek </a:t>
            </a:r>
            <a:r>
              <a:rPr lang="tr-TR" dirty="0" err="1"/>
              <a:t>Liselesi</a:t>
            </a:r>
            <a:r>
              <a:rPr lang="tr-TR" dirty="0"/>
              <a:t> ile iletişime </a:t>
            </a:r>
            <a:r>
              <a:rPr lang="tr-TR" dirty="0" smtClean="0"/>
              <a:t>geçilmelidir</a:t>
            </a:r>
          </a:p>
          <a:p>
            <a:r>
              <a:rPr lang="tr-TR" dirty="0"/>
              <a:t>Bu okullar bünyesinde ‘Turizm ve Otelcilik’, ‘Konaklama İşletmeciliği’ ve ‘Yiyecek İçecek Hizmetleri’ gibi bölümler açılmalıdır.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21479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ORTA VADEDE YAPILMASI GEREKENLER (6 AY- 2 YIL)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İlçenin şehir içi ulaşım ve alt yapı sorunu çözülmelidir.( Kaplıca bölgesine yapılan günlük sefer sayıları arttırılmalıdır.)</a:t>
            </a:r>
          </a:p>
          <a:p>
            <a:r>
              <a:rPr lang="tr-TR" dirty="0"/>
              <a:t>MTA desteğiyle Termal Su Kaynaklarının Rezervuar Haritası çıkarılmalıdır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Jeotermal suyun devamlılığı için kaçak açılan sondaj kuyuları kapatılmalı, termal suyun dağıtımı kurulacak olan şirket aracılığıyla tek elden sağlanmalıdır.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7083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UZUN VADEDE YAPILMASI GEREKENLER (2 YIL- 5 YIL)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9870582" cy="3318936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Mevcut termal tesisin yanına </a:t>
            </a:r>
            <a:r>
              <a:rPr lang="tr-TR" dirty="0"/>
              <a:t>i</a:t>
            </a:r>
            <a:r>
              <a:rPr lang="tr-TR" dirty="0" smtClean="0"/>
              <a:t>htiyaçlara tam olarak cevap verecek Termal Kent konseptinde tesisler yapılmalı ve sağlık turizmine önem verilmelidir. </a:t>
            </a:r>
          </a:p>
          <a:p>
            <a:r>
              <a:rPr lang="tr-TR" dirty="0" smtClean="0"/>
              <a:t>Önerilen kür süresi (21 gün) göz önüne alınarak yapılacak olan termal kentin kür </a:t>
            </a:r>
            <a:r>
              <a:rPr lang="tr-TR" dirty="0" err="1" smtClean="0"/>
              <a:t>merkezi,kür</a:t>
            </a:r>
            <a:r>
              <a:rPr lang="tr-TR" dirty="0" smtClean="0"/>
              <a:t> </a:t>
            </a:r>
            <a:r>
              <a:rPr lang="tr-TR" dirty="0" err="1" smtClean="0"/>
              <a:t>parkı,termal</a:t>
            </a:r>
            <a:r>
              <a:rPr lang="tr-TR" dirty="0" smtClean="0"/>
              <a:t> </a:t>
            </a:r>
            <a:r>
              <a:rPr lang="tr-TR" dirty="0" err="1" smtClean="0"/>
              <a:t>otel,sağlık</a:t>
            </a:r>
            <a:r>
              <a:rPr lang="tr-TR" dirty="0" smtClean="0"/>
              <a:t> ve rehabilitasyon </a:t>
            </a:r>
            <a:r>
              <a:rPr lang="tr-TR" dirty="0" err="1" smtClean="0"/>
              <a:t>merkezi,fuar</a:t>
            </a:r>
            <a:r>
              <a:rPr lang="tr-TR" dirty="0" smtClean="0"/>
              <a:t> ve kongre </a:t>
            </a:r>
            <a:r>
              <a:rPr lang="tr-TR" dirty="0" err="1" smtClean="0"/>
              <a:t>merkezleri,rekreatif</a:t>
            </a:r>
            <a:r>
              <a:rPr lang="tr-TR" dirty="0" smtClean="0"/>
              <a:t> alanları barındıracak entegre tesisler şeklinde planlanması gerekmektedir.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393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746975"/>
            <a:ext cx="10187189" cy="5306095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5264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64465"/>
            <a:ext cx="5230091" cy="3303870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4" y="2564465"/>
            <a:ext cx="3876674" cy="330387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Metin kutusu 4"/>
          <p:cNvSpPr txBox="1"/>
          <p:nvPr/>
        </p:nvSpPr>
        <p:spPr>
          <a:xfrm>
            <a:off x="1186737" y="974571"/>
            <a:ext cx="9557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Yaklaşık 52.000 kişinin yaşadığı ilçenin nüfusu Türk, Zaza ve Kürtlerden oluşmaktadır. 1. Dünya Savaşı öncesine kadar Ermeniler ve Yahudilerin yaşadığı da bilinmektedir.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UZUN VADEDE YAPILMASI GEREKENLER (2 YIL- 5 YIL)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Entegre tesis yatırımları için özel sektör teşvik edilmeli, kamu-özel sektör işbirliği gibi modellerin uygulama alanı olarak değerlendirilmelidir.</a:t>
            </a:r>
          </a:p>
          <a:p>
            <a:r>
              <a:rPr lang="tr-TR" dirty="0" smtClean="0"/>
              <a:t>Entegre termal turizm tesisleri yapımının finansmanında GAP Eylem Planı veya bölgedeki diğer kalkınma ajanslarının hibe programlarından yararlanılmalıdır.</a:t>
            </a:r>
          </a:p>
          <a:p>
            <a:r>
              <a:rPr lang="tr-TR" dirty="0" smtClean="0"/>
              <a:t>Sağlık turizminin yanı sıra insanların eğlenebileceği ,spor yapabileceği alanlar yaratılmalıdır.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93097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cs typeface="Times New Roman" panose="02020603050405020304" pitchFamily="18" charset="0"/>
              </a:rPr>
              <a:t>JEOTERMAL SUYUN ALTERNATİF KULLANIM ALANLARI</a:t>
            </a:r>
            <a:endParaRPr lang="tr-TR" dirty="0"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Dünyanın birçok şehrinde jeotermal enerji kaynağı sıcaklık değerine bağlı olarak turizm harici alanlarda da kullanılmaktadır. </a:t>
            </a:r>
          </a:p>
          <a:p>
            <a:r>
              <a:rPr lang="tr-T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Jeotermal enerji, fiyat bakımından diğer enerji kaynaklarına oranla çok daha ucuz olduğundan kar amacı güden işletmeler için çok önemli bir alternatif enerji kaynağı olabilir.</a:t>
            </a:r>
          </a:p>
          <a:p>
            <a:r>
              <a:rPr lang="tr-T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 sonraki slaytta sıcaklık değerine göre jeotermal enerjinin farklı kullanım alanlarını görebiliriz.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46477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 flipV="1">
            <a:off x="1295402" y="936412"/>
            <a:ext cx="9601196" cy="686326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936412"/>
            <a:ext cx="10058400" cy="51166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75928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JEOTERMAL SUYUN ALTERNATİF KULLANIM ALANLARI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783427" cy="3318936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Tabloyu incelediğimizde ilçemizde bulunan jeotermal suyun sıcaklık derecesine bakılarak (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ºC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alternatif kullanım alanlarını şöyle sıralayabiliriz.</a:t>
            </a: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1)Balık Çiftliği: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Jeotermal enerji ısıtmalı kültür balıkçılığı ile balık çiftliklerinin ısıtılmasında kullanılabilir.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57" y="2556931"/>
            <a:ext cx="4800598" cy="353959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040679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JEOTERMAL SUYUN ALTERNATİF KULLANIM ALANLARI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203878" cy="3318936"/>
          </a:xfrm>
        </p:spPr>
        <p:txBody>
          <a:bodyPr/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Kültür mantarı yetiştiriciliği: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Uygun sıcaklık ve nem sağlandığında çok kısa sürede yetiştirilebilen ve kar getirisi yüksek bir alandır.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Özel sektör için cazip bir yatırım alanı olarak değerlendirilebilir.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78" y="2691684"/>
            <a:ext cx="5602311" cy="318418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945774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JEOTERMAL SUYUN ALTERNATİF KULLANIM ALANLARI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409940" cy="3318936"/>
          </a:xfrm>
        </p:spPr>
        <p:txBody>
          <a:bodyPr>
            <a:normAutofit fontScale="85000" lnSpcReduction="10000"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Sera Isıtma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Düşük maliyeti ve akışkan devamlılığı nedeniyle sera ısıtılması alanında alternatif olarak değerlendirilebilir.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Dezavantaj olarak dağınık yerleşmiş seralara kanallarla su taşınması maliyeti arttırabilir.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Hazineye ait araziler üzerinde küçük sanayi sitesi tarzı seracılık alanları oluşturularak maliyet düşürülebilir.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40" y="2556932"/>
            <a:ext cx="5331853" cy="331893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050107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JEOTERMAL SUYUN ALTERNATİF KULLANIM ALANLARI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8" y="2691684"/>
            <a:ext cx="5745050" cy="318418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2" y="2556932"/>
            <a:ext cx="3701602" cy="3318936"/>
          </a:xfrm>
        </p:spPr>
        <p:txBody>
          <a:bodyPr/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4)Tavuk ve Hayvan Çiftliklerinin Isıtılması: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Zeminden ısıtma için ihtiyaç duyulan sıcaklık değerine (40-55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ºC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sahip olduğundan ucuz alternatif enerji kaynağı olarak kullanılabilir.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5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JEOTERMAL SUYUN ALTERNATİF KULLANIM ALANLARI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3122053" cy="3318936"/>
          </a:xfrm>
        </p:spPr>
        <p:txBody>
          <a:bodyPr/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5)Çiçek Yetiştiriciliği: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Seracılık faaliyetleri kapsamında yüksek getiriye sahip, cazip bir iş  kolu olarak değerlendirilebilir.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3" y="2747560"/>
            <a:ext cx="5815884" cy="312830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54672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JEOTERMAL SUYUN ALTERNATİF KULLANIM ALANLARI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2" y="2556932"/>
            <a:ext cx="3806534" cy="3318936"/>
          </a:xfrm>
        </p:spPr>
        <p:txBody>
          <a:bodyPr/>
          <a:lstStyle/>
          <a:p>
            <a:r>
              <a:rPr lang="tr-TR" b="1" dirty="0" smtClean="0"/>
              <a:t>6) Botanik Park: </a:t>
            </a:r>
            <a:r>
              <a:rPr lang="tr-TR" dirty="0" smtClean="0"/>
              <a:t>Bitki çeşitliliğinin arttırılması ve kaybolmaya yüz tutmuş endemik bitkilerin korumaya alınması amacıyla kurulacak olan ‘Botanik Bahçesi’ ısıtılmasında kullanılabilir. 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34" y="2684125"/>
            <a:ext cx="5413664" cy="306455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5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JEOTERMAL SUYUN ALTERNATİF KULLANIM ALANLARI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0" y="2556932"/>
            <a:ext cx="4533899" cy="3318936"/>
          </a:xfrm>
        </p:spPr>
        <p:txBody>
          <a:bodyPr>
            <a:normAutofit fontScale="925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Bina ve kentlerin merkezi sistemle ısıtılması ve sıcak kullanma suyu: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İlçemizdeki termal su sıcaklık değeri ısıtma için yeterli olsa da yüksek oranda kükürt içermesi nedeniyle ısıtma sisteminde zamanla tıkanmalara neden olabileceği ve maliyeti arttırabileceği düşünülmektedir.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45" y="2702405"/>
            <a:ext cx="4561610" cy="301259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31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EKONOMİSİ</a:t>
            </a:r>
            <a:endParaRPr lang="tr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7651172" cy="3318936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İlçenin ekonomisi büyük ölçüde termal turizm, tarım, hayvancılık ve mermerciliğe dayanmaktadır.</a:t>
            </a:r>
          </a:p>
          <a:p>
            <a:pPr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Özellikle haziran-eylül döneminde ziyaretçi akınına uğrayan kaplıcalar önemli bir gelir kaynağı oluşturmaktadır.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Bazı köylerde Antep fıstığı, üzüm, seracılık önemli gelir kaynağını oluşturmaktadır.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785" y="2556932"/>
            <a:ext cx="2188827" cy="218882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813" y="4881800"/>
            <a:ext cx="2020799" cy="11451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090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SOSYAL ve KÜLTÜREL YAŞAM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Kültürel mirasına sahip çıkan yöre halkı geçmişten </a:t>
            </a:r>
            <a:r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günümüze birçok </a:t>
            </a:r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geleneği devam ettirmektedir.</a:t>
            </a:r>
          </a:p>
          <a:p>
            <a:pPr algn="just"/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Dileği kabul olan kadınlar, baharın gelmesiyle açık alanlarda adadıkları adakları keserek Oğlak </a:t>
            </a:r>
            <a:r>
              <a:rPr lang="tr-T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Geleneği’ni</a:t>
            </a:r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sürdürmektedir.</a:t>
            </a:r>
          </a:p>
          <a:p>
            <a:pPr algn="just"/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Bunun yanında uzun yıllardır süregelen geleneksel  </a:t>
            </a:r>
            <a:r>
              <a:rPr lang="tr-T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Körmüşkan</a:t>
            </a:r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 Sere </a:t>
            </a:r>
            <a:r>
              <a:rPr lang="tr-T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Sale</a:t>
            </a:r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eğlenceleri yapılmaktadır. </a:t>
            </a:r>
          </a:p>
          <a:p>
            <a:pPr algn="just"/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İlçe merkezinde son zamanlarda yapılan kafe ve parklar yöre halkı için önemli sosyal yaşam alanlarından olmuştur</a:t>
            </a:r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Yurtdışında yaşayan kişi sayısının fazla olması ve her yıl ilçedeki akrabalarını ziyarete gelmeleri ilçe halkının sosyal yaşamını olumlu etkilemektedir.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 YİYİLİR NE İÇİLİR 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6549735" cy="1800617"/>
          </a:xfrm>
        </p:spPr>
        <p:txBody>
          <a:bodyPr>
            <a:normAutofit lnSpcReduction="10000"/>
          </a:bodyPr>
          <a:lstStyle/>
          <a:p>
            <a:pPr algn="just"/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Daraklık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arap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tava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meftune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herse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tırşik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üsküre kebabı, kaburga dolması, çılbır, borani, duvaklı pilav,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mumbar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içli köfte ilçeye ziyarete gelenlerin mutlaka tatması gereken  geleneksel lezzetlerden bazılarıdır.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224" y="3387436"/>
            <a:ext cx="2560521" cy="275936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46" y="4357549"/>
            <a:ext cx="1888579" cy="178941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5753" y="4208405"/>
            <a:ext cx="1675646" cy="220114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07" y="4357549"/>
            <a:ext cx="2597727" cy="178925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5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TM02900720[[fn=Entegral]]</Template>
  <TotalTime>1140</TotalTime>
  <Words>2593</Words>
  <Application>Microsoft Office PowerPoint</Application>
  <PresentationFormat>Geniş ekran</PresentationFormat>
  <Paragraphs>226</Paragraphs>
  <Slides>69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69</vt:i4>
      </vt:variant>
    </vt:vector>
  </HeadingPairs>
  <TitlesOfParts>
    <vt:vector size="77" baseType="lpstr">
      <vt:lpstr>Arial</vt:lpstr>
      <vt:lpstr>Calibri</vt:lpstr>
      <vt:lpstr>Calibri Light</vt:lpstr>
      <vt:lpstr>Garamond</vt:lpstr>
      <vt:lpstr>Times New Roman</vt:lpstr>
      <vt:lpstr>Wingdings 2</vt:lpstr>
      <vt:lpstr>HDOfficeLightV0</vt:lpstr>
      <vt:lpstr>Organik</vt:lpstr>
      <vt:lpstr>PowerPoint Sunusu</vt:lpstr>
      <vt:lpstr>TARİHÇESİ</vt:lpstr>
      <vt:lpstr>      ‘Çermik’ sıcak su anlamına gelip; adını sınırları içerisinde yer alan kaplıcalardan almaktadır.</vt:lpstr>
      <vt:lpstr>       Geçmişten günümüze birçok medeniyete ev sahipliği yapan ilçemizin tarihinin milattan önce 15000-13000 yıllarına dayandığı tahmin edilmektedir.</vt:lpstr>
      <vt:lpstr>PowerPoint Sunusu</vt:lpstr>
      <vt:lpstr>PowerPoint Sunusu</vt:lpstr>
      <vt:lpstr>EKONOMİSİ</vt:lpstr>
      <vt:lpstr>SOSYAL ve KÜLTÜREL YAŞAM</vt:lpstr>
      <vt:lpstr>NE YİYİLİR NE İÇİLİR ?</vt:lpstr>
      <vt:lpstr>NEREDE YENİR?</vt:lpstr>
      <vt:lpstr>NEREDE YENİR?</vt:lpstr>
      <vt:lpstr>NEREDE YENİR?</vt:lpstr>
      <vt:lpstr>NEREDE YENİR?</vt:lpstr>
      <vt:lpstr>NEREDE YENİR?</vt:lpstr>
      <vt:lpstr>NEREDEN NE ALINIR?</vt:lpstr>
      <vt:lpstr>ÇERMİK LEZZET ROTASI</vt:lpstr>
      <vt:lpstr>TARİHİ YAPILARI</vt:lpstr>
      <vt:lpstr>HABURMAN KÖPRÜSÜ</vt:lpstr>
      <vt:lpstr>ULU CAMİ</vt:lpstr>
      <vt:lpstr>Çeteci Abdullah Paşa Medresesi</vt:lpstr>
      <vt:lpstr>SARAY HAMAMI</vt:lpstr>
      <vt:lpstr>SİNEK ÇAYI KAYAALTI SIĞINAĞI</vt:lpstr>
      <vt:lpstr>KARAKAYA HANI</vt:lpstr>
      <vt:lpstr>SİNAGOG</vt:lpstr>
      <vt:lpstr>GELİNCİK DAĞI</vt:lpstr>
      <vt:lpstr>GABAN KRAL YOLU</vt:lpstr>
      <vt:lpstr>ŞEYHANDEDE ŞELALESİ</vt:lpstr>
      <vt:lpstr>YABANARDI ŞELALESİ</vt:lpstr>
      <vt:lpstr>SİNEK ÇAYI ŞELALESİ</vt:lpstr>
      <vt:lpstr>GÖZ SUYU</vt:lpstr>
      <vt:lpstr>FIRAT NEHRİ</vt:lpstr>
      <vt:lpstr>PowerPoint Sunusu</vt:lpstr>
      <vt:lpstr>ÇERMİK’TE TERMAL TURİZM</vt:lpstr>
      <vt:lpstr>ÇERMİK’TE TERMAL TURİZM</vt:lpstr>
      <vt:lpstr>ÇERMİK’TE TERMAL TURİZM</vt:lpstr>
      <vt:lpstr>ÇERMİK’TE TERMAL TURİZM</vt:lpstr>
      <vt:lpstr>ÇERMİK’TE TERMAL TURİZM</vt:lpstr>
      <vt:lpstr>ÇERMİK’TE TERMAL TURİZM</vt:lpstr>
      <vt:lpstr>ÇERMİK’TE TERMAL TURİZM</vt:lpstr>
      <vt:lpstr>ÇERMİK’TE TERMAL TURİZM</vt:lpstr>
      <vt:lpstr>ÇERMİK’TE TERMAL TURİZM</vt:lpstr>
      <vt:lpstr>ÇERMİK’TE TERMAL TURİZM</vt:lpstr>
      <vt:lpstr>DÜNYA’DA TERMAL TURİZM</vt:lpstr>
      <vt:lpstr>BADEN BADEN (Almanya)</vt:lpstr>
      <vt:lpstr>BADEN BADEN (Almanya)</vt:lpstr>
      <vt:lpstr>BUDAPEŞTE (Macaristan)</vt:lpstr>
      <vt:lpstr>KARLOVY VARY (Çek Cumhuriyeti)</vt:lpstr>
      <vt:lpstr>DÜNYA’DA TERMAL TURİZM</vt:lpstr>
      <vt:lpstr>SWOT ANALİZİ</vt:lpstr>
      <vt:lpstr>SWOT ANALİZİ</vt:lpstr>
      <vt:lpstr>TERMAL TURİZM GELİRİNİ ARTTIRMAK İÇİN NELER YAPILABİLİR?</vt:lpstr>
      <vt:lpstr>KISA VADEDE YAPILASI GEREKENLER (1-6 AY)</vt:lpstr>
      <vt:lpstr>KISA VADEDE YAPILASI GEREKENLER (1-6 AY)</vt:lpstr>
      <vt:lpstr>KISA VADEDE YAPILASI GEREKENLER (1-6 AY)</vt:lpstr>
      <vt:lpstr>ORTA VADEDE YAPILMASI GEREKENLER (6 AY- 2 YIL)</vt:lpstr>
      <vt:lpstr>ORTA VADEDE YAPILMASI GEREKENLER (6 AY- 2 YIL)</vt:lpstr>
      <vt:lpstr>ORTA VADEDE YAPILMASI GEREKENLER (6 AY- 2 YIL)</vt:lpstr>
      <vt:lpstr>UZUN VADEDE YAPILMASI GEREKENLER (2 YIL- 5 YIL)</vt:lpstr>
      <vt:lpstr>PowerPoint Sunusu</vt:lpstr>
      <vt:lpstr>UZUN VADEDE YAPILMASI GEREKENLER (2 YIL- 5 YIL)</vt:lpstr>
      <vt:lpstr>JEOTERMAL SUYUN ALTERNATİF KULLANIM ALANLARI</vt:lpstr>
      <vt:lpstr>PowerPoint Sunusu</vt:lpstr>
      <vt:lpstr>JEOTERMAL SUYUN ALTERNATİF KULLANIM ALANLARI</vt:lpstr>
      <vt:lpstr>JEOTERMAL SUYUN ALTERNATİF KULLANIM ALANLARI</vt:lpstr>
      <vt:lpstr>JEOTERMAL SUYUN ALTERNATİF KULLANIM ALANLARI</vt:lpstr>
      <vt:lpstr>JEOTERMAL SUYUN ALTERNATİF KULLANIM ALANLARI</vt:lpstr>
      <vt:lpstr>JEOTERMAL SUYUN ALTERNATİF KULLANIM ALANLARI</vt:lpstr>
      <vt:lpstr>JEOTERMAL SUYUN ALTERNATİF KULLANIM ALANLARI</vt:lpstr>
      <vt:lpstr>JEOTERMAL SUYUN ALTERNATİF KULLANIM ALANLARI</vt:lpstr>
    </vt:vector>
  </TitlesOfParts>
  <Company>SilentAll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ÇERMİK</dc:title>
  <dc:creator>Windows Kullanıcısı</dc:creator>
  <cp:lastModifiedBy>Lenovo</cp:lastModifiedBy>
  <cp:revision>122</cp:revision>
  <dcterms:created xsi:type="dcterms:W3CDTF">2018-09-27T11:24:09Z</dcterms:created>
  <dcterms:modified xsi:type="dcterms:W3CDTF">2020-07-13T09:34:25Z</dcterms:modified>
</cp:coreProperties>
</file>